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9" r:id="rId4"/>
    <p:sldId id="258" r:id="rId5"/>
    <p:sldId id="261" r:id="rId6"/>
    <p:sldId id="262" r:id="rId7"/>
    <p:sldId id="263" r:id="rId8"/>
    <p:sldId id="269" r:id="rId9"/>
    <p:sldId id="264" r:id="rId10"/>
    <p:sldId id="270" r:id="rId11"/>
    <p:sldId id="265" r:id="rId12"/>
    <p:sldId id="271" r:id="rId13"/>
    <p:sldId id="266" r:id="rId14"/>
    <p:sldId id="260"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78" autoAdjust="0"/>
  </p:normalViewPr>
  <p:slideViewPr>
    <p:cSldViewPr>
      <p:cViewPr varScale="1">
        <p:scale>
          <a:sx n="70" d="100"/>
          <a:sy n="70" d="100"/>
        </p:scale>
        <p:origin x="-13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DE634D08-0E12-4B6E-B61F-311966F84E6B}" type="datetimeFigureOut">
              <a:rPr lang="en-US" smtClean="0"/>
              <a:pPr/>
              <a:t>5/10/2011</a:t>
            </a:fld>
            <a:endParaRPr lang="en-US"/>
          </a:p>
        </p:txBody>
      </p:sp>
      <p:sp>
        <p:nvSpPr>
          <p:cNvPr id="16" name="Slide Number Placeholder 15"/>
          <p:cNvSpPr>
            <a:spLocks noGrp="1"/>
          </p:cNvSpPr>
          <p:nvPr>
            <p:ph type="sldNum" sz="quarter" idx="11"/>
          </p:nvPr>
        </p:nvSpPr>
        <p:spPr/>
        <p:txBody>
          <a:bodyPr/>
          <a:lstStyle/>
          <a:p>
            <a:fld id="{377B16B4-D9F5-42C6-9F50-3F19010743FE}"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E634D08-0E12-4B6E-B61F-311966F84E6B}"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7B16B4-D9F5-42C6-9F50-3F19010743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E634D08-0E12-4B6E-B61F-311966F84E6B}"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7B16B4-D9F5-42C6-9F50-3F19010743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DE634D08-0E12-4B6E-B61F-311966F84E6B}" type="datetimeFigureOut">
              <a:rPr lang="en-US" smtClean="0"/>
              <a:pPr/>
              <a:t>5/10/2011</a:t>
            </a:fld>
            <a:endParaRPr lang="en-US"/>
          </a:p>
        </p:txBody>
      </p:sp>
      <p:sp>
        <p:nvSpPr>
          <p:cNvPr id="15" name="Slide Number Placeholder 14"/>
          <p:cNvSpPr>
            <a:spLocks noGrp="1"/>
          </p:cNvSpPr>
          <p:nvPr>
            <p:ph type="sldNum" sz="quarter" idx="15"/>
          </p:nvPr>
        </p:nvSpPr>
        <p:spPr/>
        <p:txBody>
          <a:bodyPr/>
          <a:lstStyle>
            <a:lvl1pPr algn="ctr">
              <a:defRPr/>
            </a:lvl1pPr>
          </a:lstStyle>
          <a:p>
            <a:fld id="{377B16B4-D9F5-42C6-9F50-3F19010743FE}"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E634D08-0E12-4B6E-B61F-311966F84E6B}"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7B16B4-D9F5-42C6-9F50-3F19010743FE}"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E634D08-0E12-4B6E-B61F-311966F84E6B}"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7B16B4-D9F5-42C6-9F50-3F19010743FE}"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377B16B4-D9F5-42C6-9F50-3F19010743FE}"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DE634D08-0E12-4B6E-B61F-311966F84E6B}" type="datetimeFigureOut">
              <a:rPr lang="en-US" smtClean="0"/>
              <a:pPr/>
              <a:t>5/10/2011</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E634D08-0E12-4B6E-B61F-311966F84E6B}"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7B16B4-D9F5-42C6-9F50-3F19010743FE}"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34D08-0E12-4B6E-B61F-311966F84E6B}"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7B16B4-D9F5-42C6-9F50-3F19010743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DE634D08-0E12-4B6E-B61F-311966F84E6B}" type="datetimeFigureOut">
              <a:rPr lang="en-US" smtClean="0"/>
              <a:pPr/>
              <a:t>5/10/2011</a:t>
            </a:fld>
            <a:endParaRPr lang="en-US"/>
          </a:p>
        </p:txBody>
      </p:sp>
      <p:sp>
        <p:nvSpPr>
          <p:cNvPr id="9" name="Slide Number Placeholder 8"/>
          <p:cNvSpPr>
            <a:spLocks noGrp="1"/>
          </p:cNvSpPr>
          <p:nvPr>
            <p:ph type="sldNum" sz="quarter" idx="15"/>
          </p:nvPr>
        </p:nvSpPr>
        <p:spPr/>
        <p:txBody>
          <a:bodyPr/>
          <a:lstStyle/>
          <a:p>
            <a:fld id="{377B16B4-D9F5-42C6-9F50-3F19010743FE}"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DE634D08-0E12-4B6E-B61F-311966F84E6B}" type="datetimeFigureOut">
              <a:rPr lang="en-US" smtClean="0"/>
              <a:pPr/>
              <a:t>5/10/2011</a:t>
            </a:fld>
            <a:endParaRPr lang="en-US"/>
          </a:p>
        </p:txBody>
      </p:sp>
      <p:sp>
        <p:nvSpPr>
          <p:cNvPr id="9" name="Slide Number Placeholder 8"/>
          <p:cNvSpPr>
            <a:spLocks noGrp="1"/>
          </p:cNvSpPr>
          <p:nvPr>
            <p:ph type="sldNum" sz="quarter" idx="11"/>
          </p:nvPr>
        </p:nvSpPr>
        <p:spPr/>
        <p:txBody>
          <a:bodyPr/>
          <a:lstStyle/>
          <a:p>
            <a:fld id="{377B16B4-D9F5-42C6-9F50-3F19010743FE}"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E634D08-0E12-4B6E-B61F-311966F84E6B}" type="datetimeFigureOut">
              <a:rPr lang="en-US" smtClean="0"/>
              <a:pPr/>
              <a:t>5/10/2011</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77B16B4-D9F5-42C6-9F50-3F19010743FE}"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www.newworldencyclopedia.org/entry/Elizabeth_Cady_Stanton" TargetMode="External"/><Relationship Id="rId2" Type="http://schemas.openxmlformats.org/officeDocument/2006/relationships/hyperlink" Target="http://law2.umkc.edu/faculty/projects/ftrials/conlaw/nineteentham.htm" TargetMode="External"/><Relationship Id="rId1" Type="http://schemas.openxmlformats.org/officeDocument/2006/relationships/slideLayout" Target="../slideLayouts/slideLayout2.xml"/><Relationship Id="rId5" Type="http://schemas.openxmlformats.org/officeDocument/2006/relationships/hyperlink" Target="http://www.lkwdpl.org/wihohio/catt-car.htm" TargetMode="External"/><Relationship Id="rId4" Type="http://schemas.openxmlformats.org/officeDocument/2006/relationships/hyperlink" Target="http://www.newworldencyclopedia.org/entry/Susan_B._Anthony"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1800" dirty="0" smtClean="0"/>
              <a:t>By:</a:t>
            </a:r>
            <a:r>
              <a:rPr lang="en-US" sz="2400" dirty="0" smtClean="0"/>
              <a:t> Jaci Gordon </a:t>
            </a:r>
            <a:r>
              <a:rPr lang="en-US" sz="1600" dirty="0" smtClean="0"/>
              <a:t>and</a:t>
            </a:r>
            <a:r>
              <a:rPr lang="en-US" sz="2400" dirty="0" smtClean="0"/>
              <a:t> Jordan Hampton</a:t>
            </a:r>
            <a:endParaRPr lang="en-US" sz="2400" dirty="0"/>
          </a:p>
        </p:txBody>
      </p:sp>
      <p:sp>
        <p:nvSpPr>
          <p:cNvPr id="2" name="Title 1"/>
          <p:cNvSpPr>
            <a:spLocks noGrp="1"/>
          </p:cNvSpPr>
          <p:nvPr>
            <p:ph type="ctrTitle"/>
          </p:nvPr>
        </p:nvSpPr>
        <p:spPr/>
        <p:txBody>
          <a:bodyPr>
            <a:normAutofit/>
          </a:bodyPr>
          <a:lstStyle/>
          <a:p>
            <a:r>
              <a:rPr lang="en-US" sz="8800" dirty="0" smtClean="0">
                <a:latin typeface="Monotype Corsiva" pitchFamily="66" charset="0"/>
              </a:rPr>
              <a:t>Women’s Suffrage</a:t>
            </a:r>
            <a:endParaRPr lang="en-US" sz="8800" dirty="0">
              <a:latin typeface="Monotype Corsiva" pitchFamily="66"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219200"/>
          </a:xfrm>
        </p:spPr>
        <p:txBody>
          <a:bodyPr>
            <a:normAutofit fontScale="90000"/>
          </a:bodyPr>
          <a:lstStyle/>
          <a:p>
            <a:r>
              <a:rPr lang="en-US" dirty="0" smtClean="0"/>
              <a:t>“Failure is Impossible”-Susan B. Anthony</a:t>
            </a:r>
            <a:endParaRPr lang="en-US" dirty="0"/>
          </a:p>
        </p:txBody>
      </p:sp>
      <p:pic>
        <p:nvPicPr>
          <p:cNvPr id="5" name="Content Placeholder 4" descr="Anthony_dollar_coin.jpg"/>
          <p:cNvPicPr>
            <a:picLocks noGrp="1" noChangeAspect="1"/>
          </p:cNvPicPr>
          <p:nvPr>
            <p:ph sz="half" idx="1"/>
          </p:nvPr>
        </p:nvPicPr>
        <p:blipFill>
          <a:blip r:embed="rId2" cstate="print"/>
          <a:stretch>
            <a:fillRect/>
          </a:stretch>
        </p:blipFill>
        <p:spPr>
          <a:xfrm>
            <a:off x="3352800" y="3276600"/>
            <a:ext cx="2184400" cy="21844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Carrie Chapman Catt</a:t>
            </a:r>
            <a:endParaRPr lang="en-US" dirty="0"/>
          </a:p>
        </p:txBody>
      </p:sp>
      <p:pic>
        <p:nvPicPr>
          <p:cNvPr id="4" name="Content Placeholder 3" descr="Carrie-Chapman-Catt.jpg"/>
          <p:cNvPicPr>
            <a:picLocks noGrp="1" noChangeAspect="1"/>
          </p:cNvPicPr>
          <p:nvPr>
            <p:ph sz="half" idx="1"/>
          </p:nvPr>
        </p:nvPicPr>
        <p:blipFill>
          <a:blip r:embed="rId2" cstate="print"/>
          <a:stretch>
            <a:fillRect/>
          </a:stretch>
        </p:blipFill>
        <p:spPr>
          <a:xfrm>
            <a:off x="665305" y="1524000"/>
            <a:ext cx="3643028" cy="4572000"/>
          </a:xfrm>
        </p:spPr>
      </p:pic>
      <p:sp>
        <p:nvSpPr>
          <p:cNvPr id="8" name="Content Placeholder 7"/>
          <p:cNvSpPr>
            <a:spLocks noGrp="1"/>
          </p:cNvSpPr>
          <p:nvPr>
            <p:ph sz="half" idx="2"/>
          </p:nvPr>
        </p:nvSpPr>
        <p:spPr/>
        <p:txBody>
          <a:bodyPr>
            <a:normAutofit/>
          </a:bodyPr>
          <a:lstStyle/>
          <a:p>
            <a:pPr>
              <a:buNone/>
            </a:pPr>
            <a:endParaRPr lang="en-US" sz="1400" dirty="0" smtClean="0"/>
          </a:p>
          <a:p>
            <a:pPr>
              <a:buNone/>
            </a:pPr>
            <a:r>
              <a:rPr lang="en-US" sz="1400" dirty="0" smtClean="0"/>
              <a:t>*Born on January 9</a:t>
            </a:r>
            <a:r>
              <a:rPr lang="en-US" sz="1400" baseline="30000" dirty="0" smtClean="0"/>
              <a:t>th</a:t>
            </a:r>
            <a:r>
              <a:rPr lang="en-US" sz="1400" dirty="0" smtClean="0"/>
              <a:t>, 1859</a:t>
            </a:r>
          </a:p>
          <a:p>
            <a:pPr>
              <a:buNone/>
            </a:pPr>
            <a:r>
              <a:rPr lang="en-US" sz="1400" dirty="0" smtClean="0"/>
              <a:t>*Died on March 9</a:t>
            </a:r>
            <a:r>
              <a:rPr lang="en-US" sz="1400" baseline="30000" dirty="0" smtClean="0"/>
              <a:t>th</a:t>
            </a:r>
            <a:r>
              <a:rPr lang="en-US" sz="1400" dirty="0" smtClean="0"/>
              <a:t>, 1947</a:t>
            </a:r>
          </a:p>
          <a:p>
            <a:pPr>
              <a:buNone/>
            </a:pPr>
            <a:r>
              <a:rPr lang="en-US" sz="1400" dirty="0" smtClean="0"/>
              <a:t>*Graduated from high school in 1877</a:t>
            </a:r>
          </a:p>
          <a:p>
            <a:pPr>
              <a:buNone/>
            </a:pPr>
            <a:r>
              <a:rPr lang="en-US" sz="1400" dirty="0" smtClean="0"/>
              <a:t>*Married to Leo Chapman in 1855</a:t>
            </a:r>
          </a:p>
          <a:p>
            <a:pPr>
              <a:buNone/>
            </a:pPr>
            <a:r>
              <a:rPr lang="en-US" sz="1400" dirty="0" smtClean="0"/>
              <a:t>*Forced to resign from her occupation because married women were not allowed to teach.</a:t>
            </a:r>
          </a:p>
          <a:p>
            <a:pPr>
              <a:buNone/>
            </a:pPr>
            <a:r>
              <a:rPr lang="en-US" sz="1400" dirty="0" smtClean="0"/>
              <a:t>*At age 27, in San Francisco, Carrie worked as a freelance journalist</a:t>
            </a:r>
          </a:p>
          <a:p>
            <a:pPr>
              <a:buNone/>
            </a:pPr>
            <a:r>
              <a:rPr lang="en-US" sz="1400" dirty="0" smtClean="0"/>
              <a:t>*Carrie was sexually harassed at her work place by a male associate.  </a:t>
            </a:r>
          </a:p>
          <a:p>
            <a:pPr>
              <a:buNone/>
            </a:pPr>
            <a:r>
              <a:rPr lang="en-US" sz="1400" dirty="0" smtClean="0"/>
              <a:t>*In 1887 Carrie joined the Iowa branch of the Women’s Christian Temperance Union</a:t>
            </a:r>
          </a:p>
          <a:p>
            <a:pPr>
              <a:buNone/>
            </a:pPr>
            <a:r>
              <a:rPr lang="en-US" sz="1400" dirty="0" smtClean="0"/>
              <a:t>*Delegate and minor speaker of the NAWSA</a:t>
            </a:r>
          </a:p>
          <a:p>
            <a:pPr>
              <a:buNone/>
            </a:pPr>
            <a:r>
              <a:rPr lang="en-US" sz="1400" dirty="0" smtClean="0"/>
              <a:t>*In 1911, Carrie formed organization across  the world focusing on the conditions of women</a:t>
            </a:r>
          </a:p>
          <a:p>
            <a:pPr>
              <a:buNone/>
            </a:pPr>
            <a:endParaRPr lang="en-US" sz="1400" dirty="0" smtClean="0"/>
          </a:p>
          <a:p>
            <a:pPr>
              <a:buNone/>
            </a:pPr>
            <a:endParaRPr lang="en-US" sz="1200" dirty="0" smtClean="0"/>
          </a:p>
          <a:p>
            <a:pPr>
              <a:buFont typeface="Arial" charset="0"/>
              <a:buChar char="•"/>
            </a:pP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ex6.jpg"/>
          <p:cNvPicPr>
            <a:picLocks noGrp="1" noChangeAspect="1"/>
          </p:cNvPicPr>
          <p:nvPr>
            <p:ph idx="1"/>
          </p:nvPr>
        </p:nvPicPr>
        <p:blipFill>
          <a:blip r:embed="rId2" cstate="print"/>
          <a:stretch>
            <a:fillRect/>
          </a:stretch>
        </p:blipFill>
        <p:spPr>
          <a:xfrm>
            <a:off x="1905000" y="3429000"/>
            <a:ext cx="2159000" cy="2839085"/>
          </a:xfrm>
        </p:spPr>
      </p:pic>
      <p:sp>
        <p:nvSpPr>
          <p:cNvPr id="5" name="Title 4"/>
          <p:cNvSpPr>
            <a:spLocks noGrp="1"/>
          </p:cNvSpPr>
          <p:nvPr>
            <p:ph type="title"/>
          </p:nvPr>
        </p:nvSpPr>
        <p:spPr>
          <a:xfrm>
            <a:off x="381000" y="381000"/>
            <a:ext cx="8382000" cy="3581400"/>
          </a:xfrm>
        </p:spPr>
        <p:txBody>
          <a:bodyPr>
            <a:noAutofit/>
          </a:bodyPr>
          <a:lstStyle/>
          <a:p>
            <a:r>
              <a:rPr lang="en-US" sz="2400" dirty="0" smtClean="0"/>
              <a:t>“The world taught women nothing skillful and then said her work was valueless. It permitted her no opinions and said she did not know how to think. It forbade her to speak in public and said the sex had no orators. It denied her the schools, and said the sex had no genius. It robbed her of every vestige of responsibility, and then called her weak. It taught her that every pleasure must come as a favor from men and when, to gain it, she decked herself in paint and fine feathers, as she had been taught to do, it called her vain.” 								</a:t>
            </a:r>
            <a:r>
              <a:rPr sz="2400" dirty="0" smtClean="0"/>
              <a:t/>
            </a:r>
            <a:br>
              <a:rPr sz="2400" dirty="0" smtClean="0"/>
            </a:br>
            <a:r>
              <a:rPr sz="2400" dirty="0" smtClean="0"/>
              <a:t/>
            </a:r>
            <a:br>
              <a:rPr sz="2400" dirty="0" smtClean="0"/>
            </a:br>
            <a:r>
              <a:rPr sz="2400" dirty="0" smtClean="0"/>
              <a:t>						</a:t>
            </a:r>
            <a:r>
              <a:rPr lang="en-US" sz="2400" dirty="0" smtClean="0"/>
              <a:t>-Carrie Chapman Catt</a:t>
            </a:r>
            <a:br>
              <a:rPr lang="en-US" sz="2400" dirty="0" smtClean="0"/>
            </a:b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9600"/>
            <a:ext cx="8229600" cy="1219200"/>
          </a:xfrm>
        </p:spPr>
        <p:txBody>
          <a:bodyPr>
            <a:normAutofit/>
          </a:bodyPr>
          <a:lstStyle/>
          <a:p>
            <a:r>
              <a:rPr lang="en-US" sz="3200" dirty="0" smtClean="0"/>
              <a:t>National American Woman Suffrage Association</a:t>
            </a:r>
            <a:endParaRPr lang="en-US" sz="3200" dirty="0"/>
          </a:p>
        </p:txBody>
      </p:sp>
      <p:pic>
        <p:nvPicPr>
          <p:cNvPr id="4" name="Content Placeholder 3" descr="6452000.jpg"/>
          <p:cNvPicPr>
            <a:picLocks noGrp="1" noChangeAspect="1"/>
          </p:cNvPicPr>
          <p:nvPr>
            <p:ph sz="half" idx="1"/>
          </p:nvPr>
        </p:nvPicPr>
        <p:blipFill>
          <a:blip r:embed="rId2" cstate="print"/>
          <a:stretch>
            <a:fillRect/>
          </a:stretch>
        </p:blipFill>
        <p:spPr>
          <a:xfrm>
            <a:off x="457200" y="2416165"/>
            <a:ext cx="4059238" cy="2787669"/>
          </a:xfrm>
        </p:spPr>
      </p:pic>
      <p:pic>
        <p:nvPicPr>
          <p:cNvPr id="6" name="Content Placeholder 5" descr="helena1.jpg"/>
          <p:cNvPicPr>
            <a:picLocks noGrp="1" noChangeAspect="1"/>
          </p:cNvPicPr>
          <p:nvPr>
            <p:ph sz="half" idx="2"/>
          </p:nvPr>
        </p:nvPicPr>
        <p:blipFill>
          <a:blip r:embed="rId3" cstate="print"/>
          <a:stretch>
            <a:fillRect/>
          </a:stretch>
        </p:blipFill>
        <p:spPr>
          <a:xfrm>
            <a:off x="4648200" y="2380246"/>
            <a:ext cx="4059238" cy="2859508"/>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Post Ratification of the 19</a:t>
            </a:r>
            <a:r>
              <a:rPr lang="en-US" baseline="30000" dirty="0" smtClean="0"/>
              <a:t>th</a:t>
            </a:r>
            <a:r>
              <a:rPr lang="en-US" dirty="0" smtClean="0"/>
              <a:t> Amendment</a:t>
            </a:r>
            <a:endParaRPr lang="en-US" dirty="0"/>
          </a:p>
        </p:txBody>
      </p:sp>
      <p:pic>
        <p:nvPicPr>
          <p:cNvPr id="4" name="Content Placeholder 3" descr="WomensSuffrage_Bicycles.jpg"/>
          <p:cNvPicPr>
            <a:picLocks noGrp="1" noChangeAspect="1"/>
          </p:cNvPicPr>
          <p:nvPr>
            <p:ph sz="half" idx="1"/>
          </p:nvPr>
        </p:nvPicPr>
        <p:blipFill>
          <a:blip r:embed="rId2" cstate="print"/>
          <a:stretch>
            <a:fillRect/>
          </a:stretch>
        </p:blipFill>
        <p:spPr>
          <a:xfrm>
            <a:off x="1066800" y="1828800"/>
            <a:ext cx="3103563" cy="3886200"/>
          </a:xfrm>
        </p:spPr>
      </p:pic>
      <p:sp>
        <p:nvSpPr>
          <p:cNvPr id="6" name="Content Placeholder 5"/>
          <p:cNvSpPr>
            <a:spLocks noGrp="1"/>
          </p:cNvSpPr>
          <p:nvPr>
            <p:ph sz="half" idx="2"/>
          </p:nvPr>
        </p:nvSpPr>
        <p:spPr/>
        <p:txBody>
          <a:bodyPr>
            <a:normAutofit/>
          </a:bodyPr>
          <a:lstStyle/>
          <a:p>
            <a:pPr>
              <a:buNone/>
            </a:pPr>
            <a:endParaRPr lang="en-US" sz="1600" dirty="0" smtClean="0"/>
          </a:p>
          <a:p>
            <a:pPr>
              <a:buNone/>
            </a:pPr>
            <a:endParaRPr lang="en-US" sz="1600" dirty="0" smtClean="0"/>
          </a:p>
          <a:p>
            <a:pPr>
              <a:buNone/>
            </a:pPr>
            <a:endParaRPr lang="en-US" sz="1600" dirty="0" smtClean="0"/>
          </a:p>
          <a:p>
            <a:pPr>
              <a:buNone/>
            </a:pPr>
            <a:r>
              <a:rPr lang="en-US" sz="1600" dirty="0" smtClean="0"/>
              <a:t>*In 1920, more children were attending schools including women.  </a:t>
            </a:r>
          </a:p>
          <a:p>
            <a:pPr>
              <a:buNone/>
            </a:pPr>
            <a:r>
              <a:rPr lang="en-US" sz="1600" dirty="0" smtClean="0"/>
              <a:t>*The newly invented bicycle had changed the way women dressed during the 1920’s.</a:t>
            </a:r>
          </a:p>
          <a:p>
            <a:pPr>
              <a:buNone/>
            </a:pPr>
            <a:r>
              <a:rPr lang="en-US" sz="1600" dirty="0" smtClean="0"/>
              <a:t>*Women wore bloomers (baddy shorts), instead of the traditional log dress and tight corset</a:t>
            </a:r>
            <a:r>
              <a:rPr lang="en-US" dirty="0" smtClean="0"/>
              <a:t>.</a:t>
            </a:r>
          </a:p>
          <a:p>
            <a:pPr>
              <a:buNone/>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200" dirty="0" smtClean="0">
                <a:hlinkClick r:id="rId2"/>
              </a:rPr>
              <a:t>http://law2.umkc.edu/faculty/projects/ftrials/conlaw/nineteentham.htm</a:t>
            </a:r>
            <a:endParaRPr lang="en-US" sz="1200" dirty="0" smtClean="0"/>
          </a:p>
          <a:p>
            <a:r>
              <a:rPr lang="en-US" sz="1200" dirty="0" smtClean="0">
                <a:hlinkClick r:id="rId3"/>
              </a:rPr>
              <a:t>http://www.newworldencyclopedia.org/entry/Elizabeth_Cady_Stanton</a:t>
            </a:r>
            <a:endParaRPr lang="en-US" sz="1200" dirty="0" smtClean="0"/>
          </a:p>
          <a:p>
            <a:r>
              <a:rPr lang="en-US" sz="1200" dirty="0" smtClean="0">
                <a:hlinkClick r:id="rId4"/>
              </a:rPr>
              <a:t>http://www.newworldencyclopedia.org/entry/Susan_B._Anthony</a:t>
            </a:r>
            <a:endParaRPr lang="en-US" sz="1200" dirty="0" smtClean="0"/>
          </a:p>
          <a:p>
            <a:r>
              <a:rPr lang="en-US" sz="1200" dirty="0" smtClean="0">
                <a:hlinkClick r:id="rId5"/>
              </a:rPr>
              <a:t>http://www.lkwdpl.org/wihohio/catt-car.htm</a:t>
            </a:r>
            <a:endParaRPr lang="en-US" sz="1200" dirty="0" smtClean="0"/>
          </a:p>
          <a:p>
            <a:endParaRPr lang="en-US" sz="1200" dirty="0" smtClean="0"/>
          </a:p>
          <a:p>
            <a:endParaRPr lang="en-US" sz="1200" dirty="0" smtClean="0"/>
          </a:p>
          <a:p>
            <a:endParaRPr lang="en-US" sz="1200" dirty="0"/>
          </a:p>
        </p:txBody>
      </p:sp>
      <p:sp>
        <p:nvSpPr>
          <p:cNvPr id="3" name="Title 2"/>
          <p:cNvSpPr>
            <a:spLocks noGrp="1"/>
          </p:cNvSpPr>
          <p:nvPr>
            <p:ph type="title"/>
          </p:nvPr>
        </p:nvSpPr>
        <p:spPr/>
        <p:txBody>
          <a:bodyPr/>
          <a:lstStyle/>
          <a:p>
            <a:pPr algn="ctr"/>
            <a:r>
              <a:rPr lang="en-US" dirty="0" smtClean="0"/>
              <a:t>Sources Cited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sz="2800" dirty="0" smtClean="0"/>
              <a:t>How Women Achieved Suffrage on a National Level</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pPr algn="ctr"/>
            <a:r>
              <a:rPr lang="en-US" sz="3200" dirty="0" smtClean="0"/>
              <a:t>Women’s Rights Movement</a:t>
            </a:r>
            <a:endParaRPr lang="en-US" sz="3200" dirty="0"/>
          </a:p>
        </p:txBody>
      </p:sp>
      <p:sp>
        <p:nvSpPr>
          <p:cNvPr id="14" name="Content Placeholder 13"/>
          <p:cNvSpPr>
            <a:spLocks noGrp="1"/>
          </p:cNvSpPr>
          <p:nvPr>
            <p:ph sz="half" idx="2"/>
          </p:nvPr>
        </p:nvSpPr>
        <p:spPr/>
        <p:txBody>
          <a:bodyPr>
            <a:normAutofit fontScale="85000" lnSpcReduction="20000"/>
          </a:bodyPr>
          <a:lstStyle/>
          <a:p>
            <a:pPr>
              <a:buNone/>
            </a:pPr>
            <a:r>
              <a:rPr lang="en-US" dirty="0" smtClean="0"/>
              <a:t>	</a:t>
            </a:r>
            <a:r>
              <a:rPr lang="en-US" sz="1400" dirty="0" smtClean="0"/>
              <a:t>In 1848, the first women’s rights convention took place in Seneca Falls, New York.  </a:t>
            </a:r>
          </a:p>
          <a:p>
            <a:pPr>
              <a:buNone/>
            </a:pPr>
            <a:r>
              <a:rPr lang="en-US" sz="1400" dirty="0" smtClean="0"/>
              <a:t>	</a:t>
            </a:r>
          </a:p>
          <a:p>
            <a:pPr>
              <a:buNone/>
            </a:pPr>
            <a:r>
              <a:rPr lang="en-US" sz="1400" dirty="0" smtClean="0"/>
              <a:t>	In 1852, an additional women’s rights convention took place in Syracuse, New York, where Susan B. Anthony began to defend her beliefs towards women's rights.</a:t>
            </a:r>
          </a:p>
          <a:p>
            <a:pPr>
              <a:buNone/>
            </a:pPr>
            <a:r>
              <a:rPr lang="en-US" sz="1400" dirty="0" smtClean="0"/>
              <a:t>	</a:t>
            </a:r>
          </a:p>
          <a:p>
            <a:pPr>
              <a:buNone/>
            </a:pPr>
            <a:r>
              <a:rPr lang="en-US" sz="1400" dirty="0" smtClean="0"/>
              <a:t>	In 1878, section 1 of the 19</a:t>
            </a:r>
            <a:r>
              <a:rPr lang="en-US" sz="1400" baseline="30000" dirty="0" smtClean="0"/>
              <a:t>th</a:t>
            </a:r>
            <a:r>
              <a:rPr lang="en-US" sz="1400" dirty="0" smtClean="0"/>
              <a:t> amendment was proposed as a constitutional amendment.  </a:t>
            </a:r>
          </a:p>
          <a:p>
            <a:pPr>
              <a:buNone/>
            </a:pPr>
            <a:endParaRPr lang="en-US" sz="1400" dirty="0" smtClean="0"/>
          </a:p>
          <a:p>
            <a:pPr>
              <a:buNone/>
            </a:pPr>
            <a:r>
              <a:rPr lang="en-US" sz="1400" dirty="0" smtClean="0"/>
              <a:t>	In 1890, Wyoming was admitted as the first state that authorized women their right to suffrage.  Within a decade after the state of Wyoming was admitted to the U.S., Utah, Colorado, and Idaho were additionally granted admission to the U.S.  allowing women their right to vote.</a:t>
            </a:r>
          </a:p>
          <a:p>
            <a:pPr>
              <a:buNone/>
            </a:pPr>
            <a:endParaRPr lang="en-US" sz="1400" dirty="0" smtClean="0"/>
          </a:p>
          <a:p>
            <a:pPr>
              <a:buNone/>
            </a:pPr>
            <a:r>
              <a:rPr lang="en-US" sz="1400" dirty="0" smtClean="0"/>
              <a:t>	In 1912,the first national political party took place where women’s suffrage was supported.</a:t>
            </a:r>
          </a:p>
          <a:p>
            <a:pPr>
              <a:buNone/>
            </a:pPr>
            <a:endParaRPr lang="en-US" sz="1400" dirty="0" smtClean="0"/>
          </a:p>
          <a:p>
            <a:pPr>
              <a:buNone/>
            </a:pPr>
            <a:r>
              <a:rPr lang="en-US" sz="1400" dirty="0" smtClean="0"/>
              <a:t>	In 1919, the proposed amendment to the Constitution was sent to  the states for ratification.</a:t>
            </a:r>
          </a:p>
          <a:p>
            <a:pPr>
              <a:buNone/>
            </a:pPr>
            <a:endParaRPr lang="en-US" dirty="0"/>
          </a:p>
        </p:txBody>
      </p:sp>
      <p:pic>
        <p:nvPicPr>
          <p:cNvPr id="16" name="Content Placeholder 15" descr="pod00407.jpg"/>
          <p:cNvPicPr>
            <a:picLocks noGrp="1" noChangeAspect="1"/>
          </p:cNvPicPr>
          <p:nvPr>
            <p:ph sz="half" idx="1"/>
          </p:nvPr>
        </p:nvPicPr>
        <p:blipFill>
          <a:blip r:embed="rId2" cstate="print"/>
          <a:stretch>
            <a:fillRect/>
          </a:stretch>
        </p:blipFill>
        <p:spPr>
          <a:xfrm>
            <a:off x="838200" y="2133600"/>
            <a:ext cx="3521411" cy="303847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pPr algn="ctr"/>
            <a:r>
              <a:rPr lang="en-US" sz="2800" dirty="0" smtClean="0"/>
              <a:t>19</a:t>
            </a:r>
            <a:r>
              <a:rPr lang="en-US" sz="2800" baseline="30000" dirty="0" smtClean="0"/>
              <a:t>th</a:t>
            </a:r>
            <a:r>
              <a:rPr lang="en-US" sz="2800" dirty="0" smtClean="0"/>
              <a:t> Amendment to the Constitution of the United States</a:t>
            </a:r>
            <a:endParaRPr lang="en-US" sz="2800" dirty="0"/>
          </a:p>
        </p:txBody>
      </p:sp>
      <p:pic>
        <p:nvPicPr>
          <p:cNvPr id="4" name="Content Placeholder 3" descr="President_Wilson_Says_image.jpg"/>
          <p:cNvPicPr>
            <a:picLocks noGrp="1" noChangeAspect="1"/>
          </p:cNvPicPr>
          <p:nvPr>
            <p:ph sz="half" idx="1"/>
          </p:nvPr>
        </p:nvPicPr>
        <p:blipFill>
          <a:blip r:embed="rId2" cstate="print"/>
          <a:stretch>
            <a:fillRect/>
          </a:stretch>
        </p:blipFill>
        <p:spPr>
          <a:xfrm>
            <a:off x="2590800" y="3505200"/>
            <a:ext cx="4059238" cy="2615222"/>
          </a:xfrm>
        </p:spPr>
      </p:pic>
      <p:sp>
        <p:nvSpPr>
          <p:cNvPr id="14" name="Content Placeholder 13"/>
          <p:cNvSpPr>
            <a:spLocks noGrp="1"/>
          </p:cNvSpPr>
          <p:nvPr>
            <p:ph sz="half" idx="2"/>
          </p:nvPr>
        </p:nvSpPr>
        <p:spPr>
          <a:xfrm>
            <a:off x="609600" y="1524000"/>
            <a:ext cx="8098536" cy="1600200"/>
          </a:xfrm>
        </p:spPr>
        <p:txBody>
          <a:bodyPr>
            <a:normAutofit fontScale="32500" lnSpcReduction="20000"/>
          </a:bodyPr>
          <a:lstStyle/>
          <a:p>
            <a:pPr>
              <a:buNone/>
            </a:pPr>
            <a:endParaRPr lang="en-US" sz="2900" b="1" dirty="0" smtClean="0"/>
          </a:p>
          <a:p>
            <a:pPr>
              <a:buNone/>
            </a:pPr>
            <a:r>
              <a:rPr lang="en-US" sz="3400" b="1" dirty="0" smtClean="0"/>
              <a:t>Section 1: </a:t>
            </a:r>
            <a:r>
              <a:rPr lang="en-US" sz="3400" dirty="0" smtClean="0"/>
              <a:t>The right of citizens of the United States to vote shall not be denied or abridged by the United States or by any State on account of sex.  </a:t>
            </a:r>
          </a:p>
          <a:p>
            <a:pPr>
              <a:buNone/>
            </a:pPr>
            <a:endParaRPr lang="en-US" sz="3400" b="1" dirty="0" smtClean="0"/>
          </a:p>
          <a:p>
            <a:pPr>
              <a:buNone/>
            </a:pPr>
            <a:endParaRPr lang="en-US" sz="3400" b="1" dirty="0" smtClean="0"/>
          </a:p>
          <a:p>
            <a:pPr>
              <a:buNone/>
            </a:pPr>
            <a:r>
              <a:rPr lang="en-US" sz="3400" b="1" dirty="0" smtClean="0"/>
              <a:t>Section 2:</a:t>
            </a:r>
            <a:r>
              <a:rPr lang="en-US" sz="3400" dirty="0" smtClean="0"/>
              <a:t> Congress shall have power to enforce this article by appropriate legislation.  </a:t>
            </a:r>
            <a:br>
              <a:rPr lang="en-US" sz="3400" dirty="0" smtClean="0"/>
            </a:br>
            <a:endParaRPr lang="en-US" sz="3400" dirty="0" smtClean="0"/>
          </a:p>
          <a:p>
            <a:pPr algn="just">
              <a:buNone/>
            </a:pPr>
            <a:endParaRPr lang="en-US" dirty="0">
              <a:solidFill>
                <a:schemeClr val="bg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2800" dirty="0" smtClean="0"/>
              <a:t>Nonviolent Demonstrations, and Massive Campaigns</a:t>
            </a:r>
            <a:endParaRPr lang="en-US" sz="2800" dirty="0"/>
          </a:p>
        </p:txBody>
      </p:sp>
      <p:pic>
        <p:nvPicPr>
          <p:cNvPr id="4" name="Content Placeholder 3" descr="chron_1987-88suffrage.gif"/>
          <p:cNvPicPr>
            <a:picLocks noGrp="1" noChangeAspect="1"/>
          </p:cNvPicPr>
          <p:nvPr>
            <p:ph sz="half" idx="1"/>
          </p:nvPr>
        </p:nvPicPr>
        <p:blipFill>
          <a:blip r:embed="rId2" cstate="print"/>
          <a:stretch>
            <a:fillRect/>
          </a:stretch>
        </p:blipFill>
        <p:spPr>
          <a:xfrm>
            <a:off x="457200" y="2133600"/>
            <a:ext cx="4114800" cy="2871788"/>
          </a:xfrm>
        </p:spPr>
      </p:pic>
      <p:sp>
        <p:nvSpPr>
          <p:cNvPr id="12" name="Content Placeholder 11"/>
          <p:cNvSpPr>
            <a:spLocks noGrp="1"/>
          </p:cNvSpPr>
          <p:nvPr>
            <p:ph sz="half" idx="2"/>
          </p:nvPr>
        </p:nvSpPr>
        <p:spPr/>
        <p:txBody>
          <a:bodyPr>
            <a:normAutofit lnSpcReduction="10000"/>
          </a:bodyPr>
          <a:lstStyle/>
          <a:p>
            <a:pPr>
              <a:buNone/>
            </a:pPr>
            <a:r>
              <a:rPr lang="en-US" dirty="0" smtClean="0"/>
              <a:t>*The NAWSA promoted women’s suffrage through campaigns, and massive protests.  </a:t>
            </a:r>
          </a:p>
          <a:p>
            <a:pPr>
              <a:buNone/>
            </a:pPr>
            <a:r>
              <a:rPr lang="en-US" dirty="0" smtClean="0"/>
              <a:t>*Susan B. Anthony and Elizabeth Cady Stanton organized many protests, along with Carrie Chapman Catt who introduced women’s suffrage to women across the world.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National Women’s Party</a:t>
            </a:r>
            <a:endParaRPr lang="en-US" dirty="0"/>
          </a:p>
        </p:txBody>
      </p:sp>
      <p:pic>
        <p:nvPicPr>
          <p:cNvPr id="4" name="Content Placeholder 3" descr="2CA1J15N4CAVJIEL2CAX2N1EXCABA41YGCAUU56R2CAW40VWYCAJTI2Y2CAKKQX20CA2QTZUGCA1Q9G9KCAX58VNQCAYW0QP9CAZXRTL0CAQ07EDCCAMKHKD5CAW4BVC2CAAFXCM5CAYLQQFPCA5552G8.jpg"/>
          <p:cNvPicPr>
            <a:picLocks noGrp="1" noChangeAspect="1"/>
          </p:cNvPicPr>
          <p:nvPr>
            <p:ph sz="half" idx="1"/>
          </p:nvPr>
        </p:nvPicPr>
        <p:blipFill>
          <a:blip r:embed="rId2" cstate="print"/>
          <a:stretch>
            <a:fillRect/>
          </a:stretch>
        </p:blipFill>
        <p:spPr>
          <a:xfrm>
            <a:off x="457200" y="2362200"/>
            <a:ext cx="4179636" cy="2414587"/>
          </a:xfrm>
        </p:spPr>
      </p:pic>
      <p:sp>
        <p:nvSpPr>
          <p:cNvPr id="7" name="Content Placeholder 6"/>
          <p:cNvSpPr>
            <a:spLocks noGrp="1"/>
          </p:cNvSpPr>
          <p:nvPr>
            <p:ph sz="half" idx="2"/>
          </p:nvPr>
        </p:nvSpPr>
        <p:spPr/>
        <p:txBody>
          <a:bodyPr>
            <a:normAutofit fontScale="92500" lnSpcReduction="10000"/>
          </a:bodyPr>
          <a:lstStyle/>
          <a:p>
            <a:pPr>
              <a:buNone/>
            </a:pPr>
            <a:r>
              <a:rPr lang="en-US" dirty="0" smtClean="0"/>
              <a:t>*The Nation Women’s Party was one of a few Associations promoting women’s suffrage rights.  </a:t>
            </a:r>
          </a:p>
          <a:p>
            <a:pPr>
              <a:buNone/>
            </a:pPr>
            <a:r>
              <a:rPr lang="en-US" dirty="0" smtClean="0"/>
              <a:t>*This organization consisted of many women in favor of the women’s rights movement. </a:t>
            </a:r>
          </a:p>
          <a:p>
            <a:pPr>
              <a:buNone/>
            </a:pPr>
            <a:r>
              <a:rPr lang="en-US" dirty="0" smtClean="0"/>
              <a:t>*Those who were not in favor, were asked to resign as a member of the association.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Elizabeth Cady Stanton</a:t>
            </a:r>
            <a:endParaRPr lang="en-US" dirty="0"/>
          </a:p>
        </p:txBody>
      </p:sp>
      <p:pic>
        <p:nvPicPr>
          <p:cNvPr id="4" name="Content Placeholder 3" descr="g8252_u5459_elizabeth_cady_stanton.jpg"/>
          <p:cNvPicPr>
            <a:picLocks noGrp="1" noChangeAspect="1"/>
          </p:cNvPicPr>
          <p:nvPr>
            <p:ph sz="half" idx="1"/>
          </p:nvPr>
        </p:nvPicPr>
        <p:blipFill>
          <a:blip r:embed="rId2" cstate="print"/>
          <a:stretch>
            <a:fillRect/>
          </a:stretch>
        </p:blipFill>
        <p:spPr>
          <a:xfrm>
            <a:off x="905435" y="1676400"/>
            <a:ext cx="3346824" cy="4267200"/>
          </a:xfrm>
        </p:spPr>
      </p:pic>
      <p:sp>
        <p:nvSpPr>
          <p:cNvPr id="6" name="Content Placeholder 5"/>
          <p:cNvSpPr>
            <a:spLocks noGrp="1"/>
          </p:cNvSpPr>
          <p:nvPr>
            <p:ph sz="half" idx="2"/>
          </p:nvPr>
        </p:nvSpPr>
        <p:spPr/>
        <p:txBody>
          <a:bodyPr>
            <a:normAutofit/>
          </a:bodyPr>
          <a:lstStyle/>
          <a:p>
            <a:pPr>
              <a:buNone/>
            </a:pPr>
            <a:endParaRPr lang="en-US" sz="1600" dirty="0" smtClean="0"/>
          </a:p>
          <a:p>
            <a:pPr>
              <a:buNone/>
            </a:pPr>
            <a:endParaRPr lang="en-US" sz="1600" dirty="0" smtClean="0"/>
          </a:p>
          <a:p>
            <a:pPr>
              <a:buNone/>
            </a:pPr>
            <a:r>
              <a:rPr lang="en-US" sz="1600" dirty="0" smtClean="0"/>
              <a:t>*Born on November 12</a:t>
            </a:r>
            <a:r>
              <a:rPr lang="en-US" sz="1600" baseline="30000" dirty="0" smtClean="0"/>
              <a:t>th</a:t>
            </a:r>
            <a:r>
              <a:rPr lang="en-US" sz="1600" dirty="0" smtClean="0"/>
              <a:t>, 1815</a:t>
            </a:r>
          </a:p>
          <a:p>
            <a:pPr>
              <a:buNone/>
            </a:pPr>
            <a:r>
              <a:rPr lang="en-US" sz="1600" dirty="0" smtClean="0"/>
              <a:t>*Died on October 26</a:t>
            </a:r>
            <a:r>
              <a:rPr lang="en-US" sz="1600" baseline="30000" dirty="0" smtClean="0"/>
              <a:t>th</a:t>
            </a:r>
            <a:r>
              <a:rPr lang="en-US" sz="1600" dirty="0" smtClean="0"/>
              <a:t>, 1902</a:t>
            </a:r>
          </a:p>
          <a:p>
            <a:pPr>
              <a:buNone/>
            </a:pPr>
            <a:r>
              <a:rPr lang="en-US" sz="1600" dirty="0" smtClean="0"/>
              <a:t>*Married to Henry Stanton</a:t>
            </a:r>
          </a:p>
          <a:p>
            <a:pPr>
              <a:buNone/>
            </a:pPr>
            <a:r>
              <a:rPr lang="en-US" sz="1600" dirty="0" smtClean="0"/>
              <a:t>*Active abolitionist	</a:t>
            </a:r>
            <a:endParaRPr lang="en-US" sz="1400" dirty="0" smtClean="0"/>
          </a:p>
          <a:p>
            <a:pPr>
              <a:buNone/>
            </a:pPr>
            <a:r>
              <a:rPr lang="en-US" sz="1600" dirty="0" smtClean="0"/>
              <a:t>Stanton’s primary focus’s:</a:t>
            </a:r>
          </a:p>
          <a:p>
            <a:pPr>
              <a:buNone/>
            </a:pPr>
            <a:r>
              <a:rPr lang="en-US" sz="1600" dirty="0" smtClean="0"/>
              <a:t> </a:t>
            </a:r>
            <a:r>
              <a:rPr lang="en-US" sz="1200" dirty="0" smtClean="0"/>
              <a:t>*Voting rights</a:t>
            </a:r>
          </a:p>
          <a:p>
            <a:pPr>
              <a:buNone/>
            </a:pPr>
            <a:r>
              <a:rPr lang="en-US" sz="1200" dirty="0" smtClean="0"/>
              <a:t>*Property rights</a:t>
            </a:r>
          </a:p>
          <a:p>
            <a:pPr>
              <a:buNone/>
            </a:pPr>
            <a:r>
              <a:rPr lang="en-US" sz="1200" dirty="0" smtClean="0"/>
              <a:t>*Parental and custody rights</a:t>
            </a:r>
          </a:p>
          <a:p>
            <a:pPr>
              <a:buNone/>
            </a:pPr>
            <a:r>
              <a:rPr lang="en-US" sz="1200" dirty="0" smtClean="0"/>
              <a:t>*Employment and income rights</a:t>
            </a:r>
          </a:p>
          <a:p>
            <a:pPr>
              <a:buNone/>
            </a:pPr>
            <a:r>
              <a:rPr lang="en-US" sz="1200" dirty="0" smtClean="0"/>
              <a:t>*Divorce laws</a:t>
            </a:r>
          </a:p>
          <a:p>
            <a:pPr>
              <a:buNone/>
            </a:pPr>
            <a:r>
              <a:rPr lang="en-US" sz="1200" dirty="0" smtClean="0"/>
              <a:t>*Economic health of family and abortion</a:t>
            </a:r>
          </a:p>
          <a:p>
            <a:pPr>
              <a:buNone/>
            </a:pPr>
            <a:endParaRPr lang="en-US" sz="1200" dirty="0" smtClean="0"/>
          </a:p>
          <a:p>
            <a:pPr>
              <a:buNone/>
            </a:pPr>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ElizabethCadyStanton-Veeder_LOC.jpg"/>
          <p:cNvPicPr>
            <a:picLocks noGrp="1" noChangeAspect="1"/>
          </p:cNvPicPr>
          <p:nvPr>
            <p:ph idx="1"/>
          </p:nvPr>
        </p:nvPicPr>
        <p:blipFill>
          <a:blip r:embed="rId2" cstate="print"/>
          <a:stretch>
            <a:fillRect/>
          </a:stretch>
        </p:blipFill>
        <p:spPr>
          <a:xfrm>
            <a:off x="3352800" y="3276600"/>
            <a:ext cx="1996821" cy="2860000"/>
          </a:xfrm>
        </p:spPr>
      </p:pic>
      <p:sp>
        <p:nvSpPr>
          <p:cNvPr id="6" name="Title 5"/>
          <p:cNvSpPr>
            <a:spLocks noGrp="1"/>
          </p:cNvSpPr>
          <p:nvPr>
            <p:ph type="title"/>
          </p:nvPr>
        </p:nvSpPr>
        <p:spPr>
          <a:xfrm>
            <a:off x="457200" y="838200"/>
            <a:ext cx="8229600" cy="1828800"/>
          </a:xfrm>
        </p:spPr>
        <p:txBody>
          <a:bodyPr>
            <a:noAutofit/>
          </a:bodyPr>
          <a:lstStyle/>
          <a:p>
            <a:r>
              <a:rPr lang="en-US" sz="2400" dirty="0" smtClean="0"/>
              <a:t>“The prejudice against color, of which we hear so much, is no stronger than that against sex. It is produced by the same cause, and manifested very much in the same way." </a:t>
            </a:r>
            <a:br>
              <a:rPr lang="en-US" sz="2400" dirty="0" smtClean="0"/>
            </a:br>
            <a:r>
              <a:rPr lang="en-US" sz="2400" dirty="0" smtClean="0"/>
              <a:t/>
            </a:r>
            <a:br>
              <a:rPr lang="en-US" sz="2400" dirty="0" smtClean="0"/>
            </a:br>
            <a:r>
              <a:rPr lang="en-US" sz="2400" dirty="0" smtClean="0"/>
              <a:t>					-Elizabeth Cady Stanton</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Susan B. Anthony</a:t>
            </a:r>
            <a:endParaRPr lang="en-US" dirty="0"/>
          </a:p>
        </p:txBody>
      </p:sp>
      <p:pic>
        <p:nvPicPr>
          <p:cNvPr id="4" name="Content Placeholder 3" descr="Susan_B_Anthony_Older_Years.png"/>
          <p:cNvPicPr>
            <a:picLocks noGrp="1" noChangeAspect="1"/>
          </p:cNvPicPr>
          <p:nvPr>
            <p:ph sz="half" idx="1"/>
          </p:nvPr>
        </p:nvPicPr>
        <p:blipFill>
          <a:blip r:embed="rId2" cstate="print"/>
          <a:stretch>
            <a:fillRect/>
          </a:stretch>
        </p:blipFill>
        <p:spPr>
          <a:xfrm>
            <a:off x="838372" y="1524000"/>
            <a:ext cx="3296894" cy="4572000"/>
          </a:xfrm>
        </p:spPr>
      </p:pic>
      <p:sp>
        <p:nvSpPr>
          <p:cNvPr id="5" name="Content Placeholder 4"/>
          <p:cNvSpPr>
            <a:spLocks noGrp="1"/>
          </p:cNvSpPr>
          <p:nvPr>
            <p:ph sz="half" idx="2"/>
          </p:nvPr>
        </p:nvSpPr>
        <p:spPr/>
        <p:txBody>
          <a:bodyPr>
            <a:normAutofit fontScale="92500" lnSpcReduction="20000"/>
          </a:bodyPr>
          <a:lstStyle/>
          <a:p>
            <a:pPr>
              <a:buNone/>
            </a:pPr>
            <a:endParaRPr lang="en-US" sz="1600" dirty="0" smtClean="0"/>
          </a:p>
          <a:p>
            <a:pPr>
              <a:buNone/>
            </a:pPr>
            <a:r>
              <a:rPr lang="en-US" sz="1700" dirty="0" smtClean="0"/>
              <a:t>*Born on February 15</a:t>
            </a:r>
            <a:r>
              <a:rPr lang="en-US" sz="1700" baseline="30000" dirty="0" smtClean="0"/>
              <a:t>th</a:t>
            </a:r>
            <a:r>
              <a:rPr lang="en-US" sz="1700" dirty="0" smtClean="0"/>
              <a:t>,1820</a:t>
            </a:r>
          </a:p>
          <a:p>
            <a:pPr>
              <a:buNone/>
            </a:pPr>
            <a:r>
              <a:rPr lang="en-US" sz="1700" dirty="0" smtClean="0"/>
              <a:t>*Died March 13</a:t>
            </a:r>
            <a:r>
              <a:rPr lang="en-US" sz="1700" baseline="30000" dirty="0" smtClean="0"/>
              <a:t>th</a:t>
            </a:r>
            <a:r>
              <a:rPr lang="en-US" sz="1700" dirty="0" smtClean="0"/>
              <a:t>, 1906</a:t>
            </a:r>
          </a:p>
          <a:p>
            <a:pPr>
              <a:buNone/>
            </a:pPr>
            <a:r>
              <a:rPr lang="en-US" sz="1700" dirty="0" smtClean="0"/>
              <a:t>*Active abolitionist</a:t>
            </a:r>
          </a:p>
          <a:p>
            <a:pPr>
              <a:buNone/>
            </a:pPr>
            <a:r>
              <a:rPr lang="en-US" sz="1700" dirty="0" smtClean="0"/>
              <a:t>*C0-founded National Woman’s Suffrage Association (NAWSA) with Elizabeth Cady Stanton</a:t>
            </a:r>
          </a:p>
          <a:p>
            <a:pPr>
              <a:buNone/>
            </a:pPr>
            <a:r>
              <a:rPr lang="en-US" sz="1700" dirty="0" smtClean="0"/>
              <a:t>*In the early years of NWSA, Anthony served as Vice President of the association.</a:t>
            </a:r>
          </a:p>
          <a:p>
            <a:pPr>
              <a:buNone/>
            </a:pPr>
            <a:r>
              <a:rPr lang="en-US" sz="1700" dirty="0" smtClean="0"/>
              <a:t>*Anthony was the first Woman to be honored on a U.S. coin.</a:t>
            </a:r>
          </a:p>
          <a:p>
            <a:pPr>
              <a:buNone/>
            </a:pPr>
            <a:r>
              <a:rPr lang="en-US" sz="1700" dirty="0" smtClean="0"/>
              <a:t>*In 1890, Anthony organized the consolidation of the NWSA, with the American Women’s Suffrage Association </a:t>
            </a:r>
            <a:br>
              <a:rPr lang="en-US" sz="1700" dirty="0" smtClean="0"/>
            </a:br>
            <a:r>
              <a:rPr lang="en-US" sz="1700" dirty="0" smtClean="0"/>
              <a:t>(AWSA) to form the NAWSA.  </a:t>
            </a:r>
          </a:p>
          <a:p>
            <a:pPr>
              <a:buNone/>
            </a:pPr>
            <a:r>
              <a:rPr lang="en-US" sz="1700" dirty="0" smtClean="0"/>
              <a:t>*Focused primarily on women’s suffrage, rather than women’s rights issue.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249</TotalTime>
  <Words>616</Words>
  <Application>Microsoft Office PowerPoint</Application>
  <PresentationFormat>On-screen Show (4:3)</PresentationFormat>
  <Paragraphs>82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Paper</vt:lpstr>
      <vt:lpstr>Women’s Suffrage</vt:lpstr>
      <vt:lpstr>How Women Achieved Suffrage on a National Level</vt:lpstr>
      <vt:lpstr>Women’s Rights Movement</vt:lpstr>
      <vt:lpstr>19th Amendment to the Constitution of the United States</vt:lpstr>
      <vt:lpstr>Nonviolent Demonstrations, and Massive Campaigns</vt:lpstr>
      <vt:lpstr>National Women’s Party</vt:lpstr>
      <vt:lpstr>Elizabeth Cady Stanton</vt:lpstr>
      <vt:lpstr>“The prejudice against color, of which we hear so much, is no stronger than that against sex. It is produced by the same cause, and manifested very much in the same way."        -Elizabeth Cady Stanton</vt:lpstr>
      <vt:lpstr>Susan B. Anthony</vt:lpstr>
      <vt:lpstr>“Failure is Impossible”-Susan B. Anthony</vt:lpstr>
      <vt:lpstr>Carrie Chapman Catt</vt:lpstr>
      <vt:lpstr>“The world taught women nothing skillful and then said her work was valueless. It permitted her no opinions and said she did not know how to think. It forbade her to speak in public and said the sex had no orators. It denied her the schools, and said the sex had no genius. It robbed her of every vestige of responsibility, and then called her weak. It taught her that every pleasure must come as a favor from men and when, to gain it, she decked herself in paint and fine feathers, as she had been taught to do, it called her vain.”                 -Carrie Chapman Catt </vt:lpstr>
      <vt:lpstr>National American Woman Suffrage Association</vt:lpstr>
      <vt:lpstr>Post Ratification of the 19th Amendment</vt:lpstr>
      <vt:lpstr>Sources Cited</vt:lpstr>
    </vt:vector>
  </TitlesOfParts>
  <Company>Lawrence Academy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Women’s Suffrage</dc:title>
  <dc:creator>Technology Department</dc:creator>
  <cp:lastModifiedBy>spsheehan</cp:lastModifiedBy>
  <cp:revision>28</cp:revision>
  <dcterms:created xsi:type="dcterms:W3CDTF">2011-05-09T11:45:53Z</dcterms:created>
  <dcterms:modified xsi:type="dcterms:W3CDTF">2011-05-10T14:43:23Z</dcterms:modified>
</cp:coreProperties>
</file>